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59" r:id="rId5"/>
    <p:sldId id="275" r:id="rId6"/>
    <p:sldId id="260" r:id="rId7"/>
    <p:sldId id="261" r:id="rId8"/>
    <p:sldId id="264" r:id="rId9"/>
    <p:sldId id="272" r:id="rId10"/>
    <p:sldId id="273" r:id="rId11"/>
    <p:sldId id="270" r:id="rId12"/>
    <p:sldId id="271" r:id="rId13"/>
    <p:sldId id="267" r:id="rId14"/>
    <p:sldId id="269" r:id="rId15"/>
    <p:sldId id="268" r:id="rId16"/>
    <p:sldId id="274" r:id="rId17"/>
    <p:sldId id="262"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94663"/>
  </p:normalViewPr>
  <p:slideViewPr>
    <p:cSldViewPr snapToGrid="0" snapToObjects="1">
      <p:cViewPr varScale="1">
        <p:scale>
          <a:sx n="86" d="100"/>
          <a:sy n="86" d="100"/>
        </p:scale>
        <p:origin x="24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D96AF-ED2C-F446-B887-DF0529EF778D}" type="datetimeFigureOut">
              <a:rPr lang="en-US" smtClean="0"/>
              <a:t>4/27/19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1D291-7723-814E-986B-D23A10359536}" type="slidenum">
              <a:rPr lang="en-US" smtClean="0"/>
              <a:t>‹#›</a:t>
            </a:fld>
            <a:endParaRPr lang="en-US"/>
          </a:p>
        </p:txBody>
      </p:sp>
    </p:spTree>
    <p:extLst>
      <p:ext uri="{BB962C8B-B14F-4D97-AF65-F5344CB8AC3E}">
        <p14:creationId xmlns:p14="http://schemas.microsoft.com/office/powerpoint/2010/main" val="336052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4</a:t>
            </a:fld>
            <a:endParaRPr lang="en-US"/>
          </a:p>
        </p:txBody>
      </p:sp>
    </p:spTree>
    <p:extLst>
      <p:ext uri="{BB962C8B-B14F-4D97-AF65-F5344CB8AC3E}">
        <p14:creationId xmlns:p14="http://schemas.microsoft.com/office/powerpoint/2010/main" val="351592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12</a:t>
            </a:fld>
            <a:endParaRPr lang="en-US"/>
          </a:p>
        </p:txBody>
      </p:sp>
    </p:spTree>
    <p:extLst>
      <p:ext uri="{BB962C8B-B14F-4D97-AF65-F5344CB8AC3E}">
        <p14:creationId xmlns:p14="http://schemas.microsoft.com/office/powerpoint/2010/main" val="231163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17</a:t>
            </a:fld>
            <a:endParaRPr lang="en-US"/>
          </a:p>
        </p:txBody>
      </p:sp>
    </p:spTree>
    <p:extLst>
      <p:ext uri="{BB962C8B-B14F-4D97-AF65-F5344CB8AC3E}">
        <p14:creationId xmlns:p14="http://schemas.microsoft.com/office/powerpoint/2010/main" val="6507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and Income Disparity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normAutofit fontScale="90000"/>
          </a:bodyPr>
          <a:lstStyle/>
          <a:p>
            <a:r>
              <a:rPr lang="en-US" dirty="0"/>
              <a:t>Income, Population &amp; Hospital Facilities</a:t>
            </a:r>
          </a:p>
        </p:txBody>
      </p:sp>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2"/>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Hospital Facilities by ZCTA Per-Capita Income</a:t>
            </a:r>
          </a:p>
        </p:txBody>
      </p:sp>
      <p:pic>
        <p:nvPicPr>
          <p:cNvPr id="6" name="Picture 5">
            <a:extLst>
              <a:ext uri="{FF2B5EF4-FFF2-40B4-BE49-F238E27FC236}">
                <a16:creationId xmlns:a16="http://schemas.microsoft.com/office/drawing/2014/main" id="{28BCA6F7-6B2B-0B49-A43B-D78370172178}"/>
              </a:ext>
            </a:extLst>
          </p:cNvPr>
          <p:cNvPicPr>
            <a:picLocks noChangeAspect="1"/>
          </p:cNvPicPr>
          <p:nvPr/>
        </p:nvPicPr>
        <p:blipFill>
          <a:blip r:embed="rId3"/>
          <a:stretch>
            <a:fillRect/>
          </a:stretch>
        </p:blipFill>
        <p:spPr>
          <a:xfrm>
            <a:off x="5826290" y="1964299"/>
            <a:ext cx="5981700" cy="4241800"/>
          </a:xfrm>
          <a:prstGeom prst="rect">
            <a:avLst/>
          </a:prstGeom>
        </p:spPr>
      </p:pic>
    </p:spTree>
    <p:extLst>
      <p:ext uri="{BB962C8B-B14F-4D97-AF65-F5344CB8AC3E}">
        <p14:creationId xmlns:p14="http://schemas.microsoft.com/office/powerpoint/2010/main" val="39925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6" name="Picture 5">
            <a:extLst>
              <a:ext uri="{FF2B5EF4-FFF2-40B4-BE49-F238E27FC236}">
                <a16:creationId xmlns:a16="http://schemas.microsoft.com/office/drawing/2014/main" id="{62855A56-461C-A84A-96FC-26160E1A4FFD}"/>
              </a:ext>
            </a:extLst>
          </p:cNvPr>
          <p:cNvPicPr>
            <a:picLocks noChangeAspect="1"/>
          </p:cNvPicPr>
          <p:nvPr/>
        </p:nvPicPr>
        <p:blipFill>
          <a:blip r:embed="rId2"/>
          <a:stretch>
            <a:fillRect/>
          </a:stretch>
        </p:blipFill>
        <p:spPr>
          <a:xfrm>
            <a:off x="2188114" y="2280598"/>
            <a:ext cx="6317463" cy="4211642"/>
          </a:xfrm>
          <a:prstGeom prst="rect">
            <a:avLst/>
          </a:prstGeom>
        </p:spPr>
      </p:pic>
    </p:spTree>
    <p:extLst>
      <p:ext uri="{BB962C8B-B14F-4D97-AF65-F5344CB8AC3E}">
        <p14:creationId xmlns:p14="http://schemas.microsoft.com/office/powerpoint/2010/main" val="370943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6" name="Picture 5">
            <a:extLst>
              <a:ext uri="{FF2B5EF4-FFF2-40B4-BE49-F238E27FC236}">
                <a16:creationId xmlns:a16="http://schemas.microsoft.com/office/drawing/2014/main" id="{22C13A73-784D-DC4E-97FF-547170558570}"/>
              </a:ext>
            </a:extLst>
          </p:cNvPr>
          <p:cNvPicPr>
            <a:picLocks noChangeAspect="1"/>
          </p:cNvPicPr>
          <p:nvPr/>
        </p:nvPicPr>
        <p:blipFill>
          <a:blip r:embed="rId3"/>
          <a:stretch>
            <a:fillRect/>
          </a:stretch>
        </p:blipFill>
        <p:spPr>
          <a:xfrm>
            <a:off x="2334768" y="2421744"/>
            <a:ext cx="6375816" cy="4250544"/>
          </a:xfrm>
          <a:prstGeom prst="rect">
            <a:avLst/>
          </a:prstGeom>
        </p:spPr>
      </p:pic>
    </p:spTree>
    <p:extLst>
      <p:ext uri="{BB962C8B-B14F-4D97-AF65-F5344CB8AC3E}">
        <p14:creationId xmlns:p14="http://schemas.microsoft.com/office/powerpoint/2010/main" val="104492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161367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68332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304800"/>
            <a:ext cx="4680857" cy="37503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200205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DE66-6561-EA48-BA67-4B95834223C8}"/>
              </a:ext>
            </a:extLst>
          </p:cNvPr>
          <p:cNvSpPr>
            <a:spLocks noGrp="1"/>
          </p:cNvSpPr>
          <p:nvPr>
            <p:ph type="title"/>
          </p:nvPr>
        </p:nvSpPr>
        <p:spPr/>
        <p:txBody>
          <a:bodyPr/>
          <a:lstStyle/>
          <a:p>
            <a:r>
              <a:rPr lang="en-US" dirty="0"/>
              <a:t>Unexpected Insights</a:t>
            </a:r>
          </a:p>
        </p:txBody>
      </p:sp>
      <p:sp>
        <p:nvSpPr>
          <p:cNvPr id="3" name="Content Placeholder 2">
            <a:extLst>
              <a:ext uri="{FF2B5EF4-FFF2-40B4-BE49-F238E27FC236}">
                <a16:creationId xmlns:a16="http://schemas.microsoft.com/office/drawing/2014/main" id="{BBFD24FE-1BB6-6449-AB29-64AFF05F0D8D}"/>
              </a:ext>
            </a:extLst>
          </p:cNvPr>
          <p:cNvSpPr>
            <a:spLocks noGrp="1"/>
          </p:cNvSpPr>
          <p:nvPr>
            <p:ph idx="1"/>
          </p:nvPr>
        </p:nvSpPr>
        <p:spPr/>
        <p:txBody>
          <a:bodyPr/>
          <a:lstStyle/>
          <a:p>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p>
          <a:p>
            <a:r>
              <a:rPr lang="en-US" dirty="0">
                <a:solidFill>
                  <a:schemeClr val="tx1"/>
                </a:solidFill>
              </a:rPr>
              <a:t>Running what turned out to be</a:t>
            </a:r>
            <a:r>
              <a:rPr lang="en-US" dirty="0">
                <a:solidFill>
                  <a:srgbClr val="FF0000"/>
                </a:solidFill>
              </a:rPr>
              <a:t> </a:t>
            </a:r>
            <a:r>
              <a:rPr lang="en-US" dirty="0">
                <a:solidFill>
                  <a:schemeClr val="tx1"/>
                </a:solidFill>
              </a:rPr>
              <a:t>over ten thousand Google Places API calls turns out to be fairly costly. Luckily the API key being used did not ultimately reach the end of its promotional quota. The returned results were exported to CSV and called locally, and the API call program was retired afterwards. No credit cards were harmed in the making of this dataset.</a:t>
            </a:r>
          </a:p>
          <a:p>
            <a:endParaRPr lang="en-US" dirty="0"/>
          </a:p>
        </p:txBody>
      </p:sp>
      <p:pic>
        <p:nvPicPr>
          <p:cNvPr id="4" name="Picture 3">
            <a:extLst>
              <a:ext uri="{FF2B5EF4-FFF2-40B4-BE49-F238E27FC236}">
                <a16:creationId xmlns:a16="http://schemas.microsoft.com/office/drawing/2014/main" id="{B4619799-E1FF-394A-A4A7-3AD68402ACFB}"/>
              </a:ext>
            </a:extLst>
          </p:cNvPr>
          <p:cNvPicPr>
            <a:picLocks noChangeAspect="1"/>
          </p:cNvPicPr>
          <p:nvPr/>
        </p:nvPicPr>
        <p:blipFill>
          <a:blip r:embed="rId2"/>
          <a:stretch>
            <a:fillRect/>
          </a:stretch>
        </p:blipFill>
        <p:spPr>
          <a:xfrm>
            <a:off x="1261871" y="4759377"/>
            <a:ext cx="8367101" cy="1026825"/>
          </a:xfrm>
          <a:prstGeom prst="rect">
            <a:avLst/>
          </a:prstGeom>
        </p:spPr>
      </p:pic>
    </p:spTree>
    <p:extLst>
      <p:ext uri="{BB962C8B-B14F-4D97-AF65-F5344CB8AC3E}">
        <p14:creationId xmlns:p14="http://schemas.microsoft.com/office/powerpoint/2010/main" val="19692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fontScale="92500" lnSpcReduction="20000"/>
          </a:bodyPr>
          <a:lstStyle/>
          <a:p>
            <a:r>
              <a:rPr lang="en-US" sz="2400" dirty="0"/>
              <a:t>Further statistical analysis would be required to determine whether there are more robust trends.</a:t>
            </a:r>
          </a:p>
          <a:p>
            <a:r>
              <a:rPr lang="en-US" sz="2400" dirty="0"/>
              <a:t>With more time and resources, additional focus would have been spent on the validation of the data harvested from the Google Places API.</a:t>
            </a:r>
          </a:p>
          <a:p>
            <a:r>
              <a:rPr lang="en-US" sz="2400" dirty="0"/>
              <a:t>Additional research could be performed on other metropolitan areas, allowing comparison of the D.C. metro against cities of similar populations.</a:t>
            </a:r>
          </a:p>
          <a:p>
            <a:r>
              <a:rPr lang="en-US" sz="2400" dirty="0"/>
              <a:t>We would also get time-series data to find out whether there has been any trends over time. </a:t>
            </a:r>
          </a:p>
          <a:p>
            <a:r>
              <a:rPr lang="en-US" sz="2400" dirty="0"/>
              <a:t>New questions raised; do the economic conditions of an area have a measurable impact on the quality of healthcare facilities.</a:t>
            </a:r>
          </a:p>
        </p:txBody>
      </p:sp>
    </p:spTree>
    <p:extLst>
      <p:ext uri="{BB962C8B-B14F-4D97-AF65-F5344CB8AC3E}">
        <p14:creationId xmlns:p14="http://schemas.microsoft.com/office/powerpoint/2010/main" val="312889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Is there a relationship between economic indicators and the availability of health care in certain areas?</a:t>
            </a:r>
          </a:p>
          <a:p>
            <a:r>
              <a:rPr lang="en-US" dirty="0"/>
              <a:t>We found that there weren’t any strong relationships between income and the availability of healthcare providers</a:t>
            </a:r>
          </a:p>
          <a:p>
            <a:pPr lvl="1"/>
            <a:r>
              <a:rPr lang="en-US" dirty="0"/>
              <a:t>However, we did find that there were more hospitals in relatively lower- and higher-income areas</a:t>
            </a:r>
          </a:p>
          <a:p>
            <a:r>
              <a:rPr lang="en-US" dirty="0"/>
              <a:t>We found that insurance coverage rates were higher in areas with higher income per capita. </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a:xfrm>
            <a:off x="182580" y="119921"/>
            <a:ext cx="9692640" cy="776922"/>
          </a:xfrm>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82579" y="914399"/>
            <a:ext cx="9381145" cy="5823679"/>
          </a:xfrm>
        </p:spPr>
        <p:txBody>
          <a:bodyPr>
            <a:normAutofit lnSpcReduction="10000"/>
          </a:bodyPr>
          <a:lstStyle/>
          <a:p>
            <a:r>
              <a:rPr lang="en-US" dirty="0"/>
              <a:t>Exploration and Cleanup</a:t>
            </a:r>
          </a:p>
          <a:p>
            <a:pPr lvl="1"/>
            <a:r>
              <a:rPr lang="en-US" dirty="0"/>
              <a:t>Selected desired data and downloaded into multiple CSVs of demographic data sets from the U.S. Census Bureau.</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and narrowed the scope of the dataset to target only zip codes within the D.C. Beltway.</a:t>
            </a:r>
          </a:p>
          <a:p>
            <a:pPr lvl="1"/>
            <a:r>
              <a:rPr lang="en-US" dirty="0"/>
              <a:t>Built a data set of Healthcare provider details from Google Place API.</a:t>
            </a:r>
          </a:p>
          <a:p>
            <a:pPr lvl="1"/>
            <a:r>
              <a:rPr lang="en-US" dirty="0"/>
              <a:t>Turned the aggregate Google Places data into a </a:t>
            </a:r>
            <a:r>
              <a:rPr lang="en-US" dirty="0" err="1"/>
              <a:t>DataFrame</a:t>
            </a:r>
            <a:r>
              <a:rPr lang="en-US" dirty="0"/>
              <a:t>, which was merged with the economic indicators</a:t>
            </a:r>
          </a:p>
          <a:p>
            <a:r>
              <a:rPr lang="en-US" dirty="0"/>
              <a:t>Challenges</a:t>
            </a:r>
          </a:p>
          <a:p>
            <a:pPr lvl="1"/>
            <a:r>
              <a:rPr lang="en-US" dirty="0">
                <a:solidFill>
                  <a:schemeClr val="tx1"/>
                </a:solidFill>
              </a:rPr>
              <a:t>Google nearby places API exhibits slightly different behaviors at different search resolutions due to location ranking.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GeoJSON</a:t>
            </a:r>
            <a:endParaRPr lang="en-US" dirty="0"/>
          </a:p>
          <a:p>
            <a:pPr lvl="1"/>
            <a:r>
              <a:rPr lang="en-US" dirty="0" err="1"/>
              <a:t>ipywidgets</a:t>
            </a:r>
            <a:r>
              <a:rPr lang="en-US" dirty="0"/>
              <a:t> </a:t>
            </a:r>
          </a:p>
          <a:p>
            <a:pPr lvl="1"/>
            <a:r>
              <a:rPr lang="en-US" dirty="0"/>
              <a:t>HTML/CSS as string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35EE1-CEF2-EE43-88A7-70E9C4466756}"/>
              </a:ext>
            </a:extLst>
          </p:cNvPr>
          <p:cNvSpPr>
            <a:spLocks noGrp="1"/>
          </p:cNvSpPr>
          <p:nvPr>
            <p:ph type="title"/>
          </p:nvPr>
        </p:nvSpPr>
        <p:spPr>
          <a:xfrm>
            <a:off x="197571" y="134912"/>
            <a:ext cx="9692640" cy="806902"/>
          </a:xfrm>
        </p:spPr>
        <p:txBody>
          <a:bodyPr/>
          <a:lstStyle/>
          <a:p>
            <a:r>
              <a:rPr lang="en-US" dirty="0"/>
              <a:t>Building the Provider Locations List</a:t>
            </a:r>
          </a:p>
        </p:txBody>
      </p:sp>
      <p:pic>
        <p:nvPicPr>
          <p:cNvPr id="5" name="Picture 4">
            <a:extLst>
              <a:ext uri="{FF2B5EF4-FFF2-40B4-BE49-F238E27FC236}">
                <a16:creationId xmlns:a16="http://schemas.microsoft.com/office/drawing/2014/main" id="{FA9FF15D-8E68-D446-9C1D-8D8796A28F7B}"/>
              </a:ext>
            </a:extLst>
          </p:cNvPr>
          <p:cNvPicPr>
            <a:picLocks noChangeAspect="1"/>
          </p:cNvPicPr>
          <p:nvPr/>
        </p:nvPicPr>
        <p:blipFill>
          <a:blip r:embed="rId2"/>
          <a:stretch>
            <a:fillRect/>
          </a:stretch>
        </p:blipFill>
        <p:spPr>
          <a:xfrm>
            <a:off x="0" y="1109272"/>
            <a:ext cx="6754070" cy="5748728"/>
          </a:xfrm>
          <a:prstGeom prst="rect">
            <a:avLst/>
          </a:prstGeom>
        </p:spPr>
      </p:pic>
      <p:sp>
        <p:nvSpPr>
          <p:cNvPr id="6" name="TextBox 5">
            <a:extLst>
              <a:ext uri="{FF2B5EF4-FFF2-40B4-BE49-F238E27FC236}">
                <a16:creationId xmlns:a16="http://schemas.microsoft.com/office/drawing/2014/main" id="{12EDB596-902E-9943-842F-42D5FD3EBF2D}"/>
              </a:ext>
            </a:extLst>
          </p:cNvPr>
          <p:cNvSpPr txBox="1"/>
          <p:nvPr/>
        </p:nvSpPr>
        <p:spPr>
          <a:xfrm>
            <a:off x="6920460" y="1109272"/>
            <a:ext cx="4337154" cy="3323987"/>
          </a:xfrm>
          <a:prstGeom prst="rect">
            <a:avLst/>
          </a:prstGeom>
          <a:noFill/>
        </p:spPr>
        <p:txBody>
          <a:bodyPr wrap="square" rtlCol="0">
            <a:spAutoFit/>
          </a:bodyPr>
          <a:lstStyle/>
          <a:p>
            <a:r>
              <a:rPr lang="en-US" sz="1600" dirty="0"/>
              <a:t>We built a provider location dataset through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endParaRPr lang="en-US" dirty="0"/>
          </a:p>
        </p:txBody>
      </p:sp>
    </p:spTree>
    <p:extLst>
      <p:ext uri="{BB962C8B-B14F-4D97-AF65-F5344CB8AC3E}">
        <p14:creationId xmlns:p14="http://schemas.microsoft.com/office/powerpoint/2010/main" val="70277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 &amp; Visualizations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Choropleth maps visualizing zip codes and their economic indicators overlaid with geographic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lstStyle/>
          <a:p>
            <a:r>
              <a:rPr lang="en-US" dirty="0"/>
              <a:t>Income, Population &amp; Doctors</a:t>
            </a:r>
          </a:p>
        </p:txBody>
      </p:sp>
      <p:pic>
        <p:nvPicPr>
          <p:cNvPr id="11" name="Content Placeholder 10">
            <a:extLst>
              <a:ext uri="{FF2B5EF4-FFF2-40B4-BE49-F238E27FC236}">
                <a16:creationId xmlns:a16="http://schemas.microsoft.com/office/drawing/2014/main" id="{A267F048-B57C-D446-A432-AFCBCDB51977}"/>
              </a:ext>
            </a:extLst>
          </p:cNvPr>
          <p:cNvPicPr>
            <a:picLocks noGrp="1" noChangeAspect="1"/>
          </p:cNvPicPr>
          <p:nvPr>
            <p:ph idx="1"/>
          </p:nvPr>
        </p:nvPicPr>
        <p:blipFill>
          <a:blip r:embed="rId2"/>
          <a:stretch>
            <a:fillRect/>
          </a:stretch>
        </p:blipFill>
        <p:spPr>
          <a:xfrm>
            <a:off x="5826290" y="1964299"/>
            <a:ext cx="5826290" cy="4099522"/>
          </a:xfrm>
        </p:spPr>
      </p:pic>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3"/>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Provider Locations by ZCTA Per-Capita Income</a:t>
            </a:r>
          </a:p>
        </p:txBody>
      </p:sp>
    </p:spTree>
    <p:extLst>
      <p:ext uri="{BB962C8B-B14F-4D97-AF65-F5344CB8AC3E}">
        <p14:creationId xmlns:p14="http://schemas.microsoft.com/office/powerpoint/2010/main" val="205719416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632</TotalTime>
  <Words>1287</Words>
  <Application>Microsoft Macintosh PowerPoint</Application>
  <PresentationFormat>Widescreen</PresentationFormat>
  <Paragraphs>77</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Schoolbook</vt:lpstr>
      <vt:lpstr>Wingdings 2</vt:lpstr>
      <vt:lpstr>View</vt:lpstr>
      <vt:lpstr>Healthcare and Income Disparity in the DMV</vt:lpstr>
      <vt:lpstr>Motivation &amp; Summary Slide</vt:lpstr>
      <vt:lpstr>Questions &amp; Data</vt:lpstr>
      <vt:lpstr>Data Cleanup &amp; Exploration</vt:lpstr>
      <vt:lpstr>Building the Provider Locations List</vt:lpstr>
      <vt:lpstr>Data Analysis &amp; Visualizations</vt:lpstr>
      <vt:lpstr>Question #1: What is the likelihood that more doctors would be located in higher populated areas?</vt:lpstr>
      <vt:lpstr>Question #2: Are there more hospitals in lower- or higher-income zip codes?</vt:lpstr>
      <vt:lpstr>Income, Population &amp; Doctors</vt:lpstr>
      <vt:lpstr>Income, Population &amp; Hospital Facilities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Unexpected Insights</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Michael Marshall</cp:lastModifiedBy>
  <cp:revision>43</cp:revision>
  <dcterms:created xsi:type="dcterms:W3CDTF">2019-04-20T17:09:59Z</dcterms:created>
  <dcterms:modified xsi:type="dcterms:W3CDTF">2019-04-27T17:14:14Z</dcterms:modified>
</cp:coreProperties>
</file>